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63" r:id="rId5"/>
    <p:sldId id="259" r:id="rId6"/>
    <p:sldId id="270" r:id="rId7"/>
    <p:sldId id="272" r:id="rId8"/>
    <p:sldId id="271" r:id="rId9"/>
    <p:sldId id="265" r:id="rId10"/>
    <p:sldId id="266" r:id="rId11"/>
  </p:sldIdLst>
  <p:sldSz cx="18288000" cy="10287000"/>
  <p:notesSz cx="6858000" cy="9144000"/>
  <p:embeddedFontLst>
    <p:embeddedFont>
      <p:font typeface="Aharoni" panose="02010803020104030203" pitchFamily="2" charset="-79"/>
      <p:bold r:id="rId12"/>
    </p:embeddedFont>
    <p:embeddedFont>
      <p:font typeface="Arial Black" panose="020B0A04020102020204" pitchFamily="34" charset="0"/>
      <p:bold r:id="rId13"/>
    </p:embeddedFont>
    <p:embeddedFont>
      <p:font typeface="Assistant Regular" panose="020B0604020202020204" charset="-79"/>
      <p:regular r:id="rId14"/>
    </p:embeddedFont>
    <p:embeddedFont>
      <p:font typeface="Assistant Regular Bold" panose="020B0604020202020204" charset="-79"/>
      <p:regular r:id="rId15"/>
    </p:embeddedFont>
    <p:embeddedFont>
      <p:font typeface="Black Ops One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ranklin Gothic" panose="020B0604020202020204" charset="0"/>
      <p:bold r:id="rId21"/>
    </p:embeddedFont>
    <p:embeddedFont>
      <p:font typeface="Heebo Black" panose="020B0604020202020204" charset="-79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55" d="100"/>
          <a:sy n="55" d="100"/>
        </p:scale>
        <p:origin x="667" y="-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2227" y="-1805330"/>
            <a:ext cx="11747274" cy="5668060"/>
          </a:xfrm>
          <a:custGeom>
            <a:avLst/>
            <a:gdLst/>
            <a:ahLst/>
            <a:cxnLst/>
            <a:rect l="l" t="t" r="r" b="b"/>
            <a:pathLst>
              <a:path w="11747274" h="5668060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958502" y="7810500"/>
            <a:ext cx="11992069" cy="5786173"/>
          </a:xfrm>
          <a:custGeom>
            <a:avLst/>
            <a:gdLst/>
            <a:ahLst/>
            <a:cxnLst/>
            <a:rect l="l" t="t" r="r" b="b"/>
            <a:pathLst>
              <a:path w="11992069" h="5786173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51917" y="2649200"/>
            <a:ext cx="13702621" cy="2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3699" b="1" spc="273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VISTALEX</a:t>
            </a:r>
          </a:p>
          <a:p>
            <a:pPr algn="ctr"/>
            <a:r>
              <a:rPr lang="en-US" sz="3000" b="1" spc="273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A clear vision for text accessibility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54539" y="10287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67400" y="589097"/>
            <a:ext cx="743529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HACKFEST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2579B1B-5943-4502-AB55-3763FE2B9B9B}"/>
              </a:ext>
            </a:extLst>
          </p:cNvPr>
          <p:cNvSpPr txBox="1"/>
          <p:nvPr/>
        </p:nvSpPr>
        <p:spPr>
          <a:xfrm>
            <a:off x="2251916" y="5692651"/>
            <a:ext cx="13702621" cy="127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ea typeface="Assistant Regular Bold"/>
                <a:cs typeface="Assistant Regular Bold"/>
                <a:sym typeface="Assistant Regular Bold"/>
              </a:rPr>
              <a:t>Techno International Newtown</a:t>
            </a:r>
          </a:p>
          <a:p>
            <a:pPr algn="ctr">
              <a:lnSpc>
                <a:spcPts val="3000"/>
              </a:lnSpc>
            </a:pPr>
            <a:endParaRPr lang="en-US" sz="3899" b="1" dirty="0">
              <a:solidFill>
                <a:srgbClr val="FFFFFF"/>
              </a:solidFill>
              <a:latin typeface="Assistant Regular Bold"/>
              <a:ea typeface="Assistant Regular Bold"/>
              <a:cs typeface="Assistant Regular Bold"/>
              <a:sym typeface="Assistant Regular Bold"/>
            </a:endParaRPr>
          </a:p>
          <a:p>
            <a:pPr algn="ctr">
              <a:lnSpc>
                <a:spcPts val="3000"/>
              </a:lnSpc>
            </a:pPr>
            <a:r>
              <a:rPr lang="en-US" sz="32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Theme Name: Sustainable Business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0600" y="7534634"/>
            <a:ext cx="80772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Team </a:t>
            </a:r>
            <a:r>
              <a:rPr lang="en-IN" sz="3200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TINT_Hacker_Knights</a:t>
            </a:r>
            <a:r>
              <a:rPr lang="en-IN" sz="32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:</a:t>
            </a:r>
          </a:p>
          <a:p>
            <a:pPr algn="ctr"/>
            <a:r>
              <a:rPr lang="en-IN" sz="2400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Suraj</a:t>
            </a:r>
            <a:r>
              <a:rPr lang="en-IN" sz="24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Kumar </a:t>
            </a:r>
            <a:r>
              <a:rPr lang="en-IN" sz="2400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Biswas</a:t>
            </a:r>
            <a:endParaRPr lang="en-IN" sz="24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IN" sz="2400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Sayanika</a:t>
            </a:r>
            <a:r>
              <a:rPr lang="en-IN" sz="24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Raha</a:t>
            </a:r>
            <a:endParaRPr lang="en-IN" sz="24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IN" sz="2400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Sayantan</a:t>
            </a:r>
            <a:r>
              <a:rPr lang="en-IN" sz="24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Deb</a:t>
            </a:r>
          </a:p>
          <a:p>
            <a:pPr algn="ctr"/>
            <a:r>
              <a:rPr lang="en-IN" sz="2400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Sayani</a:t>
            </a:r>
            <a:r>
              <a:rPr lang="en-IN" sz="24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 Pal</a:t>
            </a:r>
          </a:p>
          <a:p>
            <a:pPr algn="ctr"/>
            <a:r>
              <a:rPr lang="en-IN" sz="2400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Sayandeep</a:t>
            </a:r>
            <a:r>
              <a:rPr lang="en-IN" sz="24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 </a:t>
            </a:r>
            <a:r>
              <a:rPr lang="en-IN" sz="2400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Saha</a:t>
            </a:r>
            <a:endParaRPr lang="en-IN" sz="24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1376" y="4000500"/>
            <a:ext cx="954000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0"/>
              </a:lnSpc>
              <a:spcBef>
                <a:spcPct val="0"/>
              </a:spcBef>
            </a:pPr>
            <a:r>
              <a:rPr lang="en-US" sz="15000">
                <a:solidFill>
                  <a:srgbClr val="63B2C9"/>
                </a:solidFill>
                <a:latin typeface="Heebo Black"/>
                <a:ea typeface="Heebo Black"/>
                <a:cs typeface="Heebo Black"/>
                <a:sym typeface="Heebo Black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7220" y="1485320"/>
            <a:ext cx="10273559" cy="115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81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Problem Statement</a:t>
            </a:r>
          </a:p>
        </p:txBody>
      </p:sp>
      <p:sp>
        <p:nvSpPr>
          <p:cNvPr id="3" name="Freeform 3"/>
          <p:cNvSpPr/>
          <p:nvPr/>
        </p:nvSpPr>
        <p:spPr>
          <a:xfrm rot="-3836337">
            <a:off x="-3255489" y="-10658888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32320" y="1028700"/>
            <a:ext cx="1025423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</a:p>
        </p:txBody>
      </p:sp>
      <p:sp>
        <p:nvSpPr>
          <p:cNvPr id="5" name="Freeform 5"/>
          <p:cNvSpPr/>
          <p:nvPr/>
        </p:nvSpPr>
        <p:spPr>
          <a:xfrm>
            <a:off x="889030" y="8486497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14400" y="910462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32210" y="3305175"/>
            <a:ext cx="12871289" cy="366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Every day, millions of people — students, professionals, and lifelong learners — silently struggle to read. Not because they lack intelligence or curiosity, but because the system wasn’t built for their brains.</a:t>
            </a:r>
          </a:p>
          <a:p>
            <a:pPr algn="just">
              <a:lnSpc>
                <a:spcPts val="3600"/>
              </a:lnSpc>
            </a:pPr>
            <a:endParaRPr lang="en-US" sz="28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just">
              <a:lnSpc>
                <a:spcPts val="3600"/>
              </a:lnSpc>
            </a:pPr>
            <a:r>
              <a:rPr lang="en-US" sz="2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People with dyslexia face mirrored letters and jumbled spacing. Those with ADHD get distracted by visual clutter or lose focus halfway through a paragraph. And individuals with visual impairments often find standard content unreadable — no contrast, no clarity, no consideration.</a:t>
            </a:r>
          </a:p>
        </p:txBody>
      </p:sp>
      <p:sp>
        <p:nvSpPr>
          <p:cNvPr id="8" name="Freeform 8"/>
          <p:cNvSpPr/>
          <p:nvPr/>
        </p:nvSpPr>
        <p:spPr>
          <a:xfrm>
            <a:off x="172593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908423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9400" y="886866"/>
            <a:ext cx="3231780" cy="1206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5400" b="1" dirty="0">
                <a:solidFill>
                  <a:schemeClr val="bg1"/>
                </a:solidFill>
                <a:latin typeface="Heebo Black"/>
                <a:ea typeface="Heebo Black"/>
                <a:cs typeface="Heebo Black"/>
                <a:sym typeface="Heebo Black"/>
              </a:rPr>
              <a:t>Solution</a:t>
            </a:r>
          </a:p>
        </p:txBody>
      </p:sp>
      <p:sp>
        <p:nvSpPr>
          <p:cNvPr id="3" name="Freeform 3"/>
          <p:cNvSpPr/>
          <p:nvPr/>
        </p:nvSpPr>
        <p:spPr>
          <a:xfrm rot="-3836337">
            <a:off x="-2184696" y="-7232560"/>
            <a:ext cx="10664450" cy="8134841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3887" y="555981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id="5" name="Freeform 5"/>
          <p:cNvSpPr/>
          <p:nvPr/>
        </p:nvSpPr>
        <p:spPr>
          <a:xfrm>
            <a:off x="51507" y="8592544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05622" y="9410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0600" y="2033542"/>
            <a:ext cx="6908224" cy="7056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Vista Lex is a smart, customizable reading tool designed for individuals with ADHD, dyslexia, and visual impairments, making digital and printed text more accessible and engaging.</a:t>
            </a:r>
            <a:endParaRPr lang="en-IN" sz="2200" b="1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Provides adaptive user interfaces based on cognitive and visual needs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Enhances focus, comprehension, and engagement through AI-powered tools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Converts physical and digital content into readable, audio, or personalized formats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Encourages independent learning and information access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Designed for diverse users: students, educators, professionals, elderly readers</a:t>
            </a:r>
          </a:p>
        </p:txBody>
      </p:sp>
      <p:sp>
        <p:nvSpPr>
          <p:cNvPr id="8" name="Freeform 8"/>
          <p:cNvSpPr/>
          <p:nvPr/>
        </p:nvSpPr>
        <p:spPr>
          <a:xfrm>
            <a:off x="13411200" y="927524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908423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67981F-FD77-49C9-B081-F11530164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39" y="2192941"/>
            <a:ext cx="9940854" cy="690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94AE83E3-7FED-4B6C-B582-F62F7CFBEA8C}"/>
              </a:ext>
            </a:extLst>
          </p:cNvPr>
          <p:cNvSpPr txBox="1"/>
          <p:nvPr/>
        </p:nvSpPr>
        <p:spPr>
          <a:xfrm>
            <a:off x="10474106" y="859367"/>
            <a:ext cx="4994494" cy="1159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5400" b="1" dirty="0">
                <a:solidFill>
                  <a:schemeClr val="bg1"/>
                </a:solidFill>
                <a:latin typeface="Heebo Black"/>
                <a:ea typeface="Heebo Black"/>
                <a:cs typeface="Heebo Black"/>
                <a:sym typeface="Heebo Black"/>
              </a:rPr>
              <a:t>Key Features </a:t>
            </a:r>
          </a:p>
        </p:txBody>
      </p:sp>
    </p:spTree>
    <p:extLst>
      <p:ext uri="{BB962C8B-B14F-4D97-AF65-F5344CB8AC3E}">
        <p14:creationId xmlns:p14="http://schemas.microsoft.com/office/powerpoint/2010/main" val="262149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16" y="833994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4066" y="92583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2" y="0"/>
                </a:lnTo>
                <a:lnTo>
                  <a:pt x="1304762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14370" y="-104863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88262" y="10287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2" y="0"/>
                </a:lnTo>
                <a:lnTo>
                  <a:pt x="1304762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76447" y="-2047287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4" y="0"/>
                </a:lnTo>
                <a:lnTo>
                  <a:pt x="4152894" y="4807982"/>
                </a:lnTo>
                <a:lnTo>
                  <a:pt x="0" y="4807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 rot="-10800000">
            <a:off x="16801936" y="6946935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4" y="0"/>
                </a:lnTo>
                <a:lnTo>
                  <a:pt x="4152894" y="4807982"/>
                </a:lnTo>
                <a:lnTo>
                  <a:pt x="0" y="4807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14284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14284" y="935092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210" y="3179795"/>
            <a:ext cx="17277894" cy="5357492"/>
          </a:xfrm>
          <a:custGeom>
            <a:avLst/>
            <a:gdLst/>
            <a:ahLst/>
            <a:cxnLst/>
            <a:rect l="l" t="t" r="r" b="b"/>
            <a:pathLst>
              <a:path w="17277894" h="5357492">
                <a:moveTo>
                  <a:pt x="0" y="0"/>
                </a:moveTo>
                <a:lnTo>
                  <a:pt x="17277894" y="0"/>
                </a:lnTo>
                <a:lnTo>
                  <a:pt x="17277894" y="5357492"/>
                </a:lnTo>
                <a:lnTo>
                  <a:pt x="0" y="535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39" r="-463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69671" y="1537049"/>
            <a:ext cx="12070972" cy="122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Architecture Diagram 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9626ADE-3DF3-4D95-8D88-C7AF2E1A9BF6}"/>
              </a:ext>
            </a:extLst>
          </p:cNvPr>
          <p:cNvSpPr txBox="1"/>
          <p:nvPr/>
        </p:nvSpPr>
        <p:spPr>
          <a:xfrm>
            <a:off x="566210" y="877964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8001" y="-1409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5922869" y="-4236761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31257" y="7844404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32439" y="877261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5B3B2A7-D6D0-448A-A854-3BAD1677172B}"/>
              </a:ext>
            </a:extLst>
          </p:cNvPr>
          <p:cNvSpPr txBox="1"/>
          <p:nvPr/>
        </p:nvSpPr>
        <p:spPr>
          <a:xfrm>
            <a:off x="9192134" y="1960053"/>
            <a:ext cx="6628971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/>
            <a:r>
              <a:rPr lang="en-US" sz="5400" b="1" dirty="0">
                <a:solidFill>
                  <a:schemeClr val="bg1"/>
                </a:solidFill>
                <a:latin typeface="Aharoni" panose="020B0604020202020204" pitchFamily="2" charset="-79"/>
                <a:ea typeface="Times New Roman"/>
                <a:cs typeface="Aharoni" panose="020B0604020202020204" pitchFamily="2" charset="-79"/>
                <a:sym typeface="Times New Roman"/>
              </a:rPr>
              <a:t>Market  Survey</a:t>
            </a:r>
            <a:endParaRPr lang="en-US" sz="5400" dirty="0">
              <a:solidFill>
                <a:schemeClr val="bg1"/>
              </a:solidFill>
              <a:latin typeface="Aharoni" panose="020B0604020202020204" pitchFamily="2" charset="-79"/>
              <a:ea typeface="Garamond"/>
              <a:cs typeface="Aharoni" panose="020B0604020202020204" pitchFamily="2" charset="-79"/>
              <a:sym typeface="Garamon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5E647-F4EC-4A52-8558-E958896D421F}"/>
              </a:ext>
            </a:extLst>
          </p:cNvPr>
          <p:cNvSpPr/>
          <p:nvPr/>
        </p:nvSpPr>
        <p:spPr>
          <a:xfrm>
            <a:off x="7177694" y="3012312"/>
            <a:ext cx="9144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r>
              <a:rPr lang="en-US" sz="2200" b="1" dirty="0">
                <a:solidFill>
                  <a:schemeClr val="bg1"/>
                </a:solidFill>
                <a:latin typeface="Assistant Regular" panose="020B0604020202020204" charset="-79"/>
                <a:ea typeface="Times New Roman"/>
                <a:cs typeface="Assistant Regular" panose="020B0604020202020204" charset="-79"/>
                <a:sym typeface="Times New Roman"/>
              </a:rPr>
              <a:t>Over 200 million Indians face reading challenges due to dyslexia, ADHD, and visual impairments. With 10M+ students struggling with ADHD and 62M visually impaired individuals, assistive reading technology is crucial. Color blindness also impacts text readability.</a:t>
            </a:r>
          </a:p>
          <a:p>
            <a:pPr lvl="0" algn="just"/>
            <a:endParaRPr lang="en-US" sz="2200" b="1" dirty="0">
              <a:solidFill>
                <a:schemeClr val="bg1"/>
              </a:solidFill>
              <a:latin typeface="Assistant Regular" panose="020B0604020202020204" charset="-79"/>
              <a:ea typeface="Garamond"/>
              <a:cs typeface="Assistant Regular" panose="020B0604020202020204" charset="-79"/>
              <a:sym typeface="Times New Roman"/>
            </a:endParaRPr>
          </a:p>
          <a:p>
            <a:pPr lvl="0" algn="just"/>
            <a:r>
              <a:rPr lang="en-US" sz="2200" b="1" dirty="0">
                <a:solidFill>
                  <a:schemeClr val="bg1"/>
                </a:solidFill>
                <a:latin typeface="Assistant Regular" panose="020B0604020202020204" charset="-79"/>
                <a:ea typeface="Times New Roman"/>
                <a:cs typeface="Assistant Regular" panose="020B0604020202020204" charset="-79"/>
                <a:sym typeface="Times New Roman"/>
              </a:rPr>
              <a:t>Unique Selling Points:</a:t>
            </a:r>
          </a:p>
          <a:p>
            <a:pPr marL="742950" lvl="1" indent="-285750" algn="just">
              <a:buClr>
                <a:srgbClr val="1D4B37"/>
              </a:buClr>
              <a:buSzPts val="1400"/>
              <a:buFont typeface="Courier New"/>
              <a:buChar char="o"/>
            </a:pPr>
            <a:r>
              <a:rPr lang="en-US" sz="2200" b="1" dirty="0">
                <a:solidFill>
                  <a:srgbClr val="FFC000"/>
                </a:solidFill>
                <a:latin typeface="Assistant Regular" panose="020B0604020202020204" charset="-79"/>
                <a:ea typeface="Times New Roman"/>
                <a:cs typeface="Assistant Regular" panose="020B0604020202020204" charset="-79"/>
                <a:sym typeface="Times New Roman"/>
              </a:rPr>
              <a:t>All-in-One Accessibility:</a:t>
            </a:r>
            <a:r>
              <a:rPr lang="en-US" sz="2200" b="1" dirty="0">
                <a:solidFill>
                  <a:schemeClr val="bg1"/>
                </a:solidFill>
                <a:latin typeface="Assistant Regular" panose="020B0604020202020204" charset="-79"/>
                <a:ea typeface="Times New Roman"/>
                <a:cs typeface="Assistant Regular" panose="020B0604020202020204" charset="-79"/>
                <a:sym typeface="Times New Roman"/>
              </a:rPr>
              <a:t> Supports ADHD, dyslexia, and visual impairments on a single platform.</a:t>
            </a:r>
            <a:endParaRPr lang="en-US" sz="2200" b="1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lvl="1" algn="just"/>
            <a:endParaRPr lang="en-US" sz="2200" b="1" dirty="0">
              <a:solidFill>
                <a:schemeClr val="bg1"/>
              </a:solidFill>
              <a:latin typeface="Assistant Regular" panose="020B0604020202020204" charset="-79"/>
              <a:ea typeface="Times New Roman"/>
              <a:cs typeface="Assistant Regular" panose="020B0604020202020204" charset="-79"/>
              <a:sym typeface="Times New Roman"/>
            </a:endParaRPr>
          </a:p>
          <a:p>
            <a:pPr marL="742950" lvl="1" indent="-285750" algn="just">
              <a:buClr>
                <a:srgbClr val="1D4B37"/>
              </a:buClr>
              <a:buSzPts val="1400"/>
              <a:buFont typeface="Courier New"/>
              <a:buChar char="o"/>
            </a:pPr>
            <a:r>
              <a:rPr lang="en-US" sz="2200" b="1" dirty="0">
                <a:solidFill>
                  <a:srgbClr val="FFC000"/>
                </a:solidFill>
                <a:latin typeface="Assistant Regular" panose="020B0604020202020204" charset="-79"/>
                <a:ea typeface="Times New Roman"/>
                <a:cs typeface="Assistant Regular" panose="020B0604020202020204" charset="-79"/>
                <a:sym typeface="Times New Roman"/>
              </a:rPr>
              <a:t>Engagement-Driven:</a:t>
            </a:r>
            <a:r>
              <a:rPr lang="en-US" sz="2200" b="1" dirty="0">
                <a:solidFill>
                  <a:schemeClr val="bg1"/>
                </a:solidFill>
                <a:latin typeface="Assistant Regular" panose="020B0604020202020204" charset="-79"/>
                <a:ea typeface="Times New Roman"/>
                <a:cs typeface="Assistant Regular" panose="020B0604020202020204" charset="-79"/>
                <a:sym typeface="Times New Roman"/>
              </a:rPr>
              <a:t> Uses gamification and vibrant text designs for better focus.</a:t>
            </a:r>
            <a:endParaRPr lang="en-US" sz="2200" b="1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marL="742950" lvl="1" indent="-196850" algn="just">
              <a:buClr>
                <a:schemeClr val="dk1"/>
              </a:buClr>
              <a:buSzPts val="1400"/>
            </a:pPr>
            <a:endParaRPr lang="en-US" sz="2200" b="1" dirty="0">
              <a:solidFill>
                <a:srgbClr val="FFC000"/>
              </a:solidFill>
              <a:latin typeface="Assistant Regular" panose="020B0604020202020204" charset="-79"/>
              <a:ea typeface="Times New Roman"/>
              <a:cs typeface="Assistant Regular" panose="020B0604020202020204" charset="-79"/>
              <a:sym typeface="Times New Roman"/>
            </a:endParaRPr>
          </a:p>
          <a:p>
            <a:pPr marL="742950" lvl="1" indent="-285750" algn="just">
              <a:buClr>
                <a:srgbClr val="1D4B37"/>
              </a:buClr>
              <a:buSzPts val="1400"/>
              <a:buFont typeface="Courier New"/>
              <a:buChar char="o"/>
            </a:pPr>
            <a:r>
              <a:rPr lang="en-US" sz="2200" b="1" dirty="0">
                <a:solidFill>
                  <a:srgbClr val="FFC000"/>
                </a:solidFill>
                <a:latin typeface="Assistant Regular" panose="020B0604020202020204" charset="-79"/>
                <a:ea typeface="Times New Roman"/>
                <a:cs typeface="Assistant Regular" panose="020B0604020202020204" charset="-79"/>
                <a:sym typeface="Times New Roman"/>
              </a:rPr>
              <a:t>Multilingual Support:</a:t>
            </a:r>
            <a:r>
              <a:rPr lang="en-US" sz="2200" b="1" dirty="0">
                <a:solidFill>
                  <a:schemeClr val="bg1"/>
                </a:solidFill>
                <a:latin typeface="Assistant Regular" panose="020B0604020202020204" charset="-79"/>
                <a:ea typeface="Times New Roman"/>
                <a:cs typeface="Assistant Regular" panose="020B0604020202020204" charset="-79"/>
                <a:sym typeface="Times New Roman"/>
              </a:rPr>
              <a:t> Enhances inclusivity across diverse users.</a:t>
            </a:r>
            <a:endParaRPr lang="en-US" sz="2200" b="1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lvl="0" algn="just"/>
            <a:endParaRPr lang="en-US" sz="2200" b="1" dirty="0">
              <a:solidFill>
                <a:schemeClr val="bg1"/>
              </a:solidFill>
              <a:latin typeface="Assistant Regular" panose="020B0604020202020204" charset="-79"/>
              <a:ea typeface="Garamond"/>
              <a:cs typeface="Assistant Regular" panose="020B0604020202020204" charset="-79"/>
              <a:sym typeface="Garamond"/>
            </a:endParaRPr>
          </a:p>
        </p:txBody>
      </p:sp>
      <p:pic>
        <p:nvPicPr>
          <p:cNvPr id="14" name="Picture 13" descr="A screen shot of a cellphone&#10;&#10;Description automatically generated">
            <a:extLst>
              <a:ext uri="{FF2B5EF4-FFF2-40B4-BE49-F238E27FC236}">
                <a16:creationId xmlns:a16="http://schemas.microsoft.com/office/drawing/2014/main" id="{7971DA6A-6CDC-440E-BC69-B903805D1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38308" cy="1028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9F2089-5B21-423F-92C9-7A99E7A116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750" t="27147" b="37619"/>
          <a:stretch/>
        </p:blipFill>
        <p:spPr>
          <a:xfrm>
            <a:off x="16448087" y="7158830"/>
            <a:ext cx="706168" cy="796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B322A6-A6C3-4CF8-92A6-0E73345BA39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6321694" y="4829327"/>
            <a:ext cx="958955" cy="978583"/>
          </a:xfrm>
          <a:prstGeom prst="rect">
            <a:avLst/>
          </a:prstGeom>
        </p:spPr>
      </p:pic>
      <p:pic>
        <p:nvPicPr>
          <p:cNvPr id="17" name="Google Shape;191;p3">
            <a:extLst>
              <a:ext uri="{FF2B5EF4-FFF2-40B4-BE49-F238E27FC236}">
                <a16:creationId xmlns:a16="http://schemas.microsoft.com/office/drawing/2014/main" id="{B2044FDF-CA94-49BF-AE04-8DE08B406BD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21693" y="6029172"/>
            <a:ext cx="958955" cy="9549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BA635-38C1-47BD-9FB8-B8C727753E24}"/>
              </a:ext>
            </a:extLst>
          </p:cNvPr>
          <p:cNvSpPr txBox="1"/>
          <p:nvPr/>
        </p:nvSpPr>
        <p:spPr>
          <a:xfrm>
            <a:off x="3352800" y="4991100"/>
            <a:ext cx="1524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73A87AFC-EFBC-4854-8575-34F503E42036}"/>
              </a:ext>
            </a:extLst>
          </p:cNvPr>
          <p:cNvSpPr txBox="1"/>
          <p:nvPr/>
        </p:nvSpPr>
        <p:spPr>
          <a:xfrm>
            <a:off x="17280648" y="315485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8001" y="-1409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914400" y="-3695700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82800" y="4914900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2483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93522F-EE00-4C24-B683-7FDEFDFAD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85900"/>
            <a:ext cx="11395508" cy="8314185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3D499A1-C1C1-44A7-847E-73AEF0921664}"/>
              </a:ext>
            </a:extLst>
          </p:cNvPr>
          <p:cNvSpPr txBox="1"/>
          <p:nvPr/>
        </p:nvSpPr>
        <p:spPr>
          <a:xfrm>
            <a:off x="5562600" y="182115"/>
            <a:ext cx="7646757" cy="1159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54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Competitive Landscape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779CD20-3EC0-426F-8B31-6A6FAD6C84A1}"/>
              </a:ext>
            </a:extLst>
          </p:cNvPr>
          <p:cNvSpPr txBox="1"/>
          <p:nvPr/>
        </p:nvSpPr>
        <p:spPr>
          <a:xfrm>
            <a:off x="615049" y="900432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6517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8001" y="-1409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914400" y="-4377763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82800" y="4914900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2483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3D499A1-C1C1-44A7-847E-73AEF0921664}"/>
              </a:ext>
            </a:extLst>
          </p:cNvPr>
          <p:cNvSpPr txBox="1"/>
          <p:nvPr/>
        </p:nvSpPr>
        <p:spPr>
          <a:xfrm>
            <a:off x="6705601" y="182115"/>
            <a:ext cx="3886200" cy="1159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54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Tech Stack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6C5D2B87-639B-4D28-9173-9DB314FC6809}"/>
              </a:ext>
            </a:extLst>
          </p:cNvPr>
          <p:cNvSpPr txBox="1"/>
          <p:nvPr/>
        </p:nvSpPr>
        <p:spPr>
          <a:xfrm>
            <a:off x="597670" y="516896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id="10" name="Google Shape;208;p5">
            <a:extLst>
              <a:ext uri="{FF2B5EF4-FFF2-40B4-BE49-F238E27FC236}">
                <a16:creationId xmlns:a16="http://schemas.microsoft.com/office/drawing/2014/main" id="{CDE052DF-F87F-4715-82FE-86EBE370CB19}"/>
              </a:ext>
            </a:extLst>
          </p:cNvPr>
          <p:cNvSpPr txBox="1"/>
          <p:nvPr/>
        </p:nvSpPr>
        <p:spPr>
          <a:xfrm>
            <a:off x="3201710" y="2705100"/>
            <a:ext cx="898698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 list:</a:t>
            </a:r>
            <a:endParaRPr sz="32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209;p5">
            <a:extLst>
              <a:ext uri="{FF2B5EF4-FFF2-40B4-BE49-F238E27FC236}">
                <a16:creationId xmlns:a16="http://schemas.microsoft.com/office/drawing/2014/main" id="{450EFD26-DF25-48E3-B69E-3175D4F1DA8D}"/>
              </a:ext>
            </a:extLst>
          </p:cNvPr>
          <p:cNvSpPr txBox="1"/>
          <p:nvPr/>
        </p:nvSpPr>
        <p:spPr>
          <a:xfrm>
            <a:off x="3200400" y="4812672"/>
            <a:ext cx="76371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used:</a:t>
            </a:r>
            <a:endParaRPr sz="32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Google Shape;210;p5" descr="A green arrow logo on a black background&#10;&#10;AI-generated content may be incorrect.">
            <a:extLst>
              <a:ext uri="{FF2B5EF4-FFF2-40B4-BE49-F238E27FC236}">
                <a16:creationId xmlns:a16="http://schemas.microsoft.com/office/drawing/2014/main" id="{CE6BDB99-C272-457D-BD80-63413CA7EC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7241" y="3398231"/>
            <a:ext cx="1098116" cy="103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1;p5" descr="A logo with a hexagon and letter s&#10;&#10;AI-generated content may be incorrect.">
            <a:extLst>
              <a:ext uri="{FF2B5EF4-FFF2-40B4-BE49-F238E27FC236}">
                <a16:creationId xmlns:a16="http://schemas.microsoft.com/office/drawing/2014/main" id="{18EF87EA-30B1-4352-B5F3-8FEC2F68F2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5622" y="3254521"/>
            <a:ext cx="1555751" cy="136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13;p5" descr="A colorful triangle with lightning bolt in the middle&#10;&#10;AI-generated content may be incorrect.">
            <a:extLst>
              <a:ext uri="{FF2B5EF4-FFF2-40B4-BE49-F238E27FC236}">
                <a16:creationId xmlns:a16="http://schemas.microsoft.com/office/drawing/2014/main" id="{BAB78EF9-392E-43F5-95C0-C30328B8D2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79464" y="3308476"/>
            <a:ext cx="888123" cy="88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4;p5" descr="TensorFlow - Wikipedia">
            <a:extLst>
              <a:ext uri="{FF2B5EF4-FFF2-40B4-BE49-F238E27FC236}">
                <a16:creationId xmlns:a16="http://schemas.microsoft.com/office/drawing/2014/main" id="{FF3489F7-69F3-45E9-BAC1-1812BB99155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23826" y="5415243"/>
            <a:ext cx="1844945" cy="118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15;p5" descr="Mengenal shadcn/ui: Component Library yang Bisa di Copas ke Project ...">
            <a:extLst>
              <a:ext uri="{FF2B5EF4-FFF2-40B4-BE49-F238E27FC236}">
                <a16:creationId xmlns:a16="http://schemas.microsoft.com/office/drawing/2014/main" id="{CC7723B6-C9BC-4130-898D-D81E7D4FE42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7437" t="24658" r="23826" b="12830"/>
          <a:stretch/>
        </p:blipFill>
        <p:spPr>
          <a:xfrm>
            <a:off x="9057405" y="3420804"/>
            <a:ext cx="1632923" cy="101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16;p5" descr="OpenCV - Wikipedia">
            <a:extLst>
              <a:ext uri="{FF2B5EF4-FFF2-40B4-BE49-F238E27FC236}">
                <a16:creationId xmlns:a16="http://schemas.microsoft.com/office/drawing/2014/main" id="{A80C99B3-7FA4-4D1B-8A43-0C5E0B15431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19800" y="5604206"/>
            <a:ext cx="871573" cy="90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17;p5" descr="Hello World in React.js - Custom Software, Infinite Possibilities.">
            <a:extLst>
              <a:ext uri="{FF2B5EF4-FFF2-40B4-BE49-F238E27FC236}">
                <a16:creationId xmlns:a16="http://schemas.microsoft.com/office/drawing/2014/main" id="{195DBD48-84A3-46FA-AC27-6F4E0350396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155403" y="3273775"/>
            <a:ext cx="2164960" cy="115993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8;p5">
            <a:extLst>
              <a:ext uri="{FF2B5EF4-FFF2-40B4-BE49-F238E27FC236}">
                <a16:creationId xmlns:a16="http://schemas.microsoft.com/office/drawing/2014/main" id="{71F83222-09BD-4AA7-B0F8-C7CC16C2B3D8}"/>
              </a:ext>
            </a:extLst>
          </p:cNvPr>
          <p:cNvSpPr txBox="1"/>
          <p:nvPr/>
        </p:nvSpPr>
        <p:spPr>
          <a:xfrm>
            <a:off x="3683386" y="4465260"/>
            <a:ext cx="136354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Supabase</a:t>
            </a:r>
            <a:endParaRPr sz="1600" dirty="0">
              <a:solidFill>
                <a:schemeClr val="bg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22" name="Google Shape;219;p5" descr="Tailwind CSS for Beginners - Online Course">
            <a:extLst>
              <a:ext uri="{FF2B5EF4-FFF2-40B4-BE49-F238E27FC236}">
                <a16:creationId xmlns:a16="http://schemas.microsoft.com/office/drawing/2014/main" id="{F7EC12EB-0CB2-4E13-9AE8-5FEF3E9987D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5698" t="26829" b="18520"/>
          <a:stretch/>
        </p:blipFill>
        <p:spPr>
          <a:xfrm>
            <a:off x="11134362" y="3312505"/>
            <a:ext cx="2689589" cy="11599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21;p5">
            <a:extLst>
              <a:ext uri="{FF2B5EF4-FFF2-40B4-BE49-F238E27FC236}">
                <a16:creationId xmlns:a16="http://schemas.microsoft.com/office/drawing/2014/main" id="{D6AB33FE-1505-4409-B9F7-D88A3E450232}"/>
              </a:ext>
            </a:extLst>
          </p:cNvPr>
          <p:cNvSpPr txBox="1"/>
          <p:nvPr/>
        </p:nvSpPr>
        <p:spPr>
          <a:xfrm>
            <a:off x="7592819" y="4173284"/>
            <a:ext cx="92432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Vite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1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8001" y="-1409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514219" y="-2882542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87353" y="5378314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2483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781800" y="-9613"/>
            <a:ext cx="5143286" cy="1159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54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 Revenue Model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768216"/>
              </p:ext>
            </p:extLst>
          </p:nvPr>
        </p:nvGraphicFramePr>
        <p:xfrm>
          <a:off x="686634" y="2170199"/>
          <a:ext cx="8686800" cy="365469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421">
                <a:tc>
                  <a:txBody>
                    <a:bodyPr/>
                    <a:lstStyle/>
                    <a:p>
                      <a:r>
                        <a:rPr lang="en-IN" dirty="0"/>
                        <a:t>STREAM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ASSUMPTIONS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REVENUE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(₹)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372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B2B </a:t>
                      </a: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schools × 100 seats + 3 corporates × 50 seats = 650 users × ₹750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4,87,500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36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B2C </a:t>
                      </a: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Freemium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free uses → 5 % convert = 10 users × ₹99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49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Integration Fees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 small (₹12K) + 1 mid (₹18K)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42,000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49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Packs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 purchases × ₹79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9,480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49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Revenue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5,39,970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69409"/>
              </p:ext>
            </p:extLst>
          </p:nvPr>
        </p:nvGraphicFramePr>
        <p:xfrm>
          <a:off x="593784" y="6616470"/>
          <a:ext cx="4781444" cy="292582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90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956">
                <a:tc>
                  <a:txBody>
                    <a:bodyPr/>
                    <a:lstStyle/>
                    <a:p>
                      <a:r>
                        <a:rPr lang="en-IN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AMOUNT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(₹)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671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 infrastructure (domain, cloud, APIs)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Salaries (≈1 FTE)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96,000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 &amp; launch events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Legal &amp; compliance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385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Fixed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1,54,000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01598"/>
              </p:ext>
            </p:extLst>
          </p:nvPr>
        </p:nvGraphicFramePr>
        <p:xfrm>
          <a:off x="6553200" y="6554355"/>
          <a:ext cx="3581400" cy="300874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855">
                <a:tc>
                  <a:txBody>
                    <a:bodyPr/>
                    <a:lstStyle/>
                    <a:p>
                      <a:r>
                        <a:rPr lang="en-IN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AMOUNT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(₹)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855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gateway fees (2% of rev)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396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45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TTS &amp; OCR API usage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41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Variable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5,396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90800" y="9570303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Total Expenses</a:t>
            </a:r>
            <a:r>
              <a:rPr lang="en-IN" sz="24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 = 1,54,000 + 5,396= </a:t>
            </a:r>
            <a:r>
              <a:rPr lang="en-IN" sz="24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₹1,59,396</a:t>
            </a:r>
            <a:endParaRPr lang="en-IN" sz="2400" dirty="0">
              <a:solidFill>
                <a:schemeClr val="bg1"/>
              </a:solidFill>
              <a:latin typeface="Assistant Regular" charset="-79"/>
              <a:cs typeface="Assistant Regular" charset="-79"/>
            </a:endParaRPr>
          </a:p>
          <a:p>
            <a:endParaRPr lang="en-IN" sz="2400" dirty="0">
              <a:solidFill>
                <a:schemeClr val="bg1"/>
              </a:solidFill>
              <a:latin typeface="Assistant Regular" charset="-79"/>
              <a:cs typeface="Assistant Regular" charset="-79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0064139" y="1845057"/>
            <a:ext cx="5556861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rgbClr val="CC66FF"/>
                </a:solidFill>
                <a:effectLst/>
                <a:latin typeface="Assistant Regular" charset="-79"/>
                <a:ea typeface="Times New Roman" pitchFamily="18" charset="0"/>
                <a:cs typeface="Assistant Regular" charset="-79"/>
              </a:rPr>
              <a:t>Profitability</a:t>
            </a:r>
          </a:p>
          <a:p>
            <a:pPr algn="ctr" fontAlgn="ctr"/>
            <a:r>
              <a:rPr lang="en-IN" sz="20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    Metric</a:t>
            </a:r>
            <a:r>
              <a:rPr lang="en-IN" sz="20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			</a:t>
            </a:r>
            <a:r>
              <a:rPr lang="en-IN" sz="20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Amount (₹)</a:t>
            </a:r>
            <a:endParaRPr lang="en-IN" sz="2000" dirty="0">
              <a:solidFill>
                <a:schemeClr val="bg1"/>
              </a:solidFill>
              <a:latin typeface="Assistant Regular" charset="-79"/>
              <a:cs typeface="Assistant Regular" charset="-79"/>
            </a:endParaRPr>
          </a:p>
          <a:p>
            <a:pPr algn="ctr" fontAlgn="ctr"/>
            <a:r>
              <a:rPr lang="en-IN" sz="20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Total Revenue</a:t>
            </a:r>
            <a:r>
              <a:rPr lang="en-IN" sz="20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		5,39,970</a:t>
            </a:r>
          </a:p>
          <a:p>
            <a:pPr algn="ctr" fontAlgn="ctr"/>
            <a:r>
              <a:rPr lang="en-IN" sz="20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Total Expenses	</a:t>
            </a:r>
            <a:r>
              <a:rPr lang="en-IN" sz="20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	1,59,396</a:t>
            </a:r>
          </a:p>
          <a:p>
            <a:pPr algn="ctr" fontAlgn="ctr"/>
            <a:r>
              <a:rPr lang="en-IN" sz="20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  Net Profit/(Loss)</a:t>
            </a:r>
            <a:r>
              <a:rPr lang="en-IN" sz="20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		(3,80,574)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ssistant Regular" charset="-79"/>
              <a:cs typeface="Assistant Regular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82200" y="3885449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Year 1 Outcome:</a:t>
            </a:r>
            <a:r>
              <a:rPr lang="en-IN" sz="20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 A </a:t>
            </a:r>
            <a:r>
              <a:rPr lang="en-IN" sz="20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net profit of ₹3.8 L</a:t>
            </a:r>
            <a:r>
              <a:rPr lang="en-IN" sz="20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, typical for an early‑stage </a:t>
            </a:r>
            <a:r>
              <a:rPr lang="en-IN" sz="2000" dirty="0" err="1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startup</a:t>
            </a:r>
            <a:r>
              <a:rPr lang="en-IN" sz="20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 investing in product and user acquisition.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63324" y="6492015"/>
            <a:ext cx="5715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CC66FF"/>
                </a:solidFill>
                <a:latin typeface="Assistant Regular" charset="-79"/>
                <a:cs typeface="Assistant Regular" charset="-79"/>
              </a:rPr>
              <a:t>Break‑Even Analysis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Fixed Costs</a:t>
            </a:r>
            <a:r>
              <a:rPr lang="en-IN" sz="24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 = ₹154000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Assumed Gross Margin</a:t>
            </a:r>
            <a:r>
              <a:rPr lang="en-IN" sz="24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 = 71.5 %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Break‑Even Revenue</a:t>
            </a:r>
            <a:r>
              <a:rPr lang="en-IN" sz="2400" dirty="0">
                <a:solidFill>
                  <a:schemeClr val="bg1"/>
                </a:solidFill>
                <a:latin typeface="Assistant Regular" charset="-79"/>
                <a:cs typeface="Assistant Regular" charset="-79"/>
              </a:rPr>
              <a:t> = ₹ 2 lakhs</a:t>
            </a:r>
          </a:p>
          <a:p>
            <a:endParaRPr lang="en-IN" sz="2000" dirty="0">
              <a:solidFill>
                <a:schemeClr val="bg1"/>
              </a:solidFill>
              <a:latin typeface="Assistant Regular" charset="-79"/>
              <a:cs typeface="Assistant Regular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F4AFC-2049-437B-A18D-7B6E705AFB5D}"/>
              </a:ext>
            </a:extLst>
          </p:cNvPr>
          <p:cNvSpPr txBox="1"/>
          <p:nvPr/>
        </p:nvSpPr>
        <p:spPr>
          <a:xfrm>
            <a:off x="656154" y="157228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Year 1 Revenue Projection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058231-1869-43A4-8B02-CFFB4F48D012}"/>
              </a:ext>
            </a:extLst>
          </p:cNvPr>
          <p:cNvSpPr txBox="1"/>
          <p:nvPr/>
        </p:nvSpPr>
        <p:spPr>
          <a:xfrm>
            <a:off x="552524" y="6031135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Fixed Costs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9F2AE3-0B58-461D-B997-D0297D05C9BD}"/>
              </a:ext>
            </a:extLst>
          </p:cNvPr>
          <p:cNvSpPr txBox="1"/>
          <p:nvPr/>
        </p:nvSpPr>
        <p:spPr>
          <a:xfrm>
            <a:off x="6496124" y="5968795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Variable Costs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0D61C8AF-B7F0-47C1-B18F-C6B508B82050}"/>
              </a:ext>
            </a:extLst>
          </p:cNvPr>
          <p:cNvSpPr txBox="1"/>
          <p:nvPr/>
        </p:nvSpPr>
        <p:spPr>
          <a:xfrm>
            <a:off x="16249098" y="437105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57629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8601" y="805315"/>
            <a:ext cx="770739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00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Future Scopes</a:t>
            </a:r>
          </a:p>
        </p:txBody>
      </p:sp>
      <p:sp>
        <p:nvSpPr>
          <p:cNvPr id="3" name="Freeform 3"/>
          <p:cNvSpPr/>
          <p:nvPr/>
        </p:nvSpPr>
        <p:spPr>
          <a:xfrm rot="2126705">
            <a:off x="129755" y="-325586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1463" y="1379990"/>
            <a:ext cx="811996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08</a:t>
            </a:r>
          </a:p>
        </p:txBody>
      </p:sp>
      <p:sp>
        <p:nvSpPr>
          <p:cNvPr id="5" name="Freeform 5"/>
          <p:cNvSpPr/>
          <p:nvPr/>
        </p:nvSpPr>
        <p:spPr>
          <a:xfrm>
            <a:off x="14154439" y="-33832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9075" y="3447002"/>
            <a:ext cx="4242937" cy="6257652"/>
            <a:chOff x="0" y="0"/>
            <a:chExt cx="5657250" cy="8343536"/>
          </a:xfrm>
        </p:grpSpPr>
        <p:sp>
          <p:nvSpPr>
            <p:cNvPr id="7" name="TextBox 7"/>
            <p:cNvSpPr txBox="1"/>
            <p:nvPr/>
          </p:nvSpPr>
          <p:spPr>
            <a:xfrm>
              <a:off x="0" y="3316740"/>
              <a:ext cx="5657250" cy="427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Adding support for additional file formats such as scanned Excel files, TIFF images, and email documents can broaden the application's applicability.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4762"/>
              <a:ext cx="5657250" cy="142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Support for More File Formats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842882"/>
              <a:ext cx="5657250" cy="500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5657250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20922" y="3447002"/>
            <a:ext cx="4377021" cy="5811298"/>
            <a:chOff x="0" y="0"/>
            <a:chExt cx="5836027" cy="7748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471672"/>
              <a:ext cx="5836027" cy="427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Enable users to interact with extracted content using an AI assistant—ask questions about the document or summarize the content automatically.</a:t>
              </a:r>
            </a:p>
            <a:p>
              <a:pPr algn="just">
                <a:lnSpc>
                  <a:spcPts val="3600"/>
                </a:lnSpc>
              </a:pPr>
              <a:endPara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10965"/>
              <a:ext cx="5836027" cy="147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01"/>
                </a:lnSpc>
              </a:pPr>
              <a:r>
                <a:rPr lang="en-US" sz="3668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Integration with AI Chatbots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6200"/>
              <a:ext cx="5836027" cy="1337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99"/>
                </a:lnSpc>
              </a:pPr>
              <a:r>
                <a:rPr lang="en-US" sz="6999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32557" y="3480973"/>
            <a:ext cx="4437954" cy="5800452"/>
            <a:chOff x="0" y="0"/>
            <a:chExt cx="5917272" cy="773393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316740"/>
              <a:ext cx="5917272" cy="366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Maintain a version history of extracted text for the same document and enable visual diff comparison to track changes over time.</a:t>
              </a:r>
            </a:p>
            <a:p>
              <a:pPr algn="just">
                <a:lnSpc>
                  <a:spcPts val="3600"/>
                </a:lnSpc>
              </a:pPr>
              <a:endPara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54762"/>
              <a:ext cx="5917272" cy="142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Version Control &amp; Text Comparison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33282"/>
              <a:ext cx="5917272" cy="500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6675"/>
              <a:ext cx="5917272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457</Words>
  <Application>Microsoft Office PowerPoint</Application>
  <PresentationFormat>Custom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Heebo Black</vt:lpstr>
      <vt:lpstr>Assistant Regular</vt:lpstr>
      <vt:lpstr>Black Ops One</vt:lpstr>
      <vt:lpstr>Franklin Gothic</vt:lpstr>
      <vt:lpstr>Calibri</vt:lpstr>
      <vt:lpstr>Arial Black</vt:lpstr>
      <vt:lpstr>Assistant Regular Bold</vt:lpstr>
      <vt:lpstr>Courier New</vt:lpstr>
      <vt:lpstr>Arial</vt:lpstr>
      <vt:lpstr>Aharoni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Vista Lex</dc:title>
  <dc:creator>Suraj Kumar Biswas</dc:creator>
  <cp:lastModifiedBy>SURAJ KUMAR BISWAS</cp:lastModifiedBy>
  <cp:revision>25</cp:revision>
  <dcterms:created xsi:type="dcterms:W3CDTF">2006-08-16T00:00:00Z</dcterms:created>
  <dcterms:modified xsi:type="dcterms:W3CDTF">2025-04-22T06:44:09Z</dcterms:modified>
  <dc:identifier>DAGkP2HqMCY</dc:identifier>
</cp:coreProperties>
</file>